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3"/>
  </p:notesMasterIdLst>
  <p:sldIdLst>
    <p:sldId id="256" r:id="rId2"/>
    <p:sldId id="292" r:id="rId3"/>
    <p:sldId id="293" r:id="rId4"/>
    <p:sldId id="297" r:id="rId5"/>
    <p:sldId id="291" r:id="rId6"/>
    <p:sldId id="294" r:id="rId7"/>
    <p:sldId id="268" r:id="rId8"/>
    <p:sldId id="257" r:id="rId9"/>
    <p:sldId id="298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37A"/>
    <a:srgbClr val="E92525"/>
    <a:srgbClr val="EC4D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38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21DD5-1605-4354-B4EC-4D8903F1A86C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0D3325B0-EFE7-4EDC-B236-2A6C5F8A4CC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dirty="0" smtClean="0"/>
            <a:t> </a:t>
          </a: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26 066,8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dirty="0">
            <a:solidFill>
              <a:srgbClr val="FF0000"/>
            </a:solidFill>
          </a:endParaRPr>
        </a:p>
      </dgm:t>
    </dgm:pt>
    <dgm:pt modelId="{C117579F-1BD2-4347-ACEC-B02F1A1287B6}" type="parTrans" cxnId="{BF3EC7F0-ED83-4D30-9368-78D989F70BB3}">
      <dgm:prSet/>
      <dgm:spPr/>
      <dgm:t>
        <a:bodyPr/>
        <a:lstStyle/>
        <a:p>
          <a:endParaRPr lang="ru-RU"/>
        </a:p>
      </dgm:t>
    </dgm:pt>
    <dgm:pt modelId="{2E3E11CF-1CA8-4759-B1C9-7AE67856EA0D}" type="sibTrans" cxnId="{BF3EC7F0-ED83-4D30-9368-78D989F70BB3}">
      <dgm:prSet/>
      <dgm:spPr/>
      <dgm:t>
        <a:bodyPr/>
        <a:lstStyle/>
        <a:p>
          <a:endParaRPr lang="ru-RU" dirty="0"/>
        </a:p>
      </dgm:t>
    </dgm:pt>
    <dgm:pt modelId="{3CEEB34D-3D66-46AA-9719-58B6BC3D4C4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23 360,4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3B744C-0943-41D0-8F3F-5E3871442B59}" type="parTrans" cxnId="{0410F743-8EF2-42FE-BF14-A6CCC53FC4F4}">
      <dgm:prSet/>
      <dgm:spPr/>
      <dgm:t>
        <a:bodyPr/>
        <a:lstStyle/>
        <a:p>
          <a:endParaRPr lang="ru-RU"/>
        </a:p>
      </dgm:t>
    </dgm:pt>
    <dgm:pt modelId="{5545F9C6-2B3F-4CA0-96F0-F55E76C1B05C}" type="sibTrans" cxnId="{0410F743-8EF2-42FE-BF14-A6CCC53FC4F4}">
      <dgm:prSet/>
      <dgm:spPr/>
      <dgm:t>
        <a:bodyPr/>
        <a:lstStyle/>
        <a:p>
          <a:endParaRPr lang="ru-RU"/>
        </a:p>
      </dgm:t>
    </dgm:pt>
    <dgm:pt modelId="{E5831E24-16CE-453A-B367-FCC276E54D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2 706,4</a:t>
          </a:r>
        </a:p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9D1309-96EC-40C0-B841-41459867000D}" type="parTrans" cxnId="{19984060-35F5-471C-81A6-C1512993B04B}">
      <dgm:prSet/>
      <dgm:spPr/>
      <dgm:t>
        <a:bodyPr/>
        <a:lstStyle/>
        <a:p>
          <a:endParaRPr lang="ru-RU"/>
        </a:p>
      </dgm:t>
    </dgm:pt>
    <dgm:pt modelId="{8047B348-788B-449B-B67C-7F21CF0BB98E}" type="sibTrans" cxnId="{19984060-35F5-471C-81A6-C1512993B04B}">
      <dgm:prSet/>
      <dgm:spPr/>
      <dgm:t>
        <a:bodyPr/>
        <a:lstStyle/>
        <a:p>
          <a:endParaRPr lang="ru-RU"/>
        </a:p>
      </dgm:t>
    </dgm:pt>
    <dgm:pt modelId="{8DDC558D-C106-435F-B448-CE6016947875}" type="pres">
      <dgm:prSet presAssocID="{3E021DD5-1605-4354-B4EC-4D8903F1A86C}" presName="linearFlow" presStyleCnt="0">
        <dgm:presLayoutVars>
          <dgm:dir/>
          <dgm:resizeHandles val="exact"/>
        </dgm:presLayoutVars>
      </dgm:prSet>
      <dgm:spPr/>
    </dgm:pt>
    <dgm:pt modelId="{47DA5C43-87F9-4041-B571-96E4641A628F}" type="pres">
      <dgm:prSet presAssocID="{0D3325B0-EFE7-4EDC-B236-2A6C5F8A4CC7}" presName="node" presStyleLbl="node1" presStyleIdx="0" presStyleCnt="3" custAng="0" custScaleX="124807" custLinFactNeighborX="-1292" custLinFactNeighborY="-5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45B20-57AD-4D8B-8D76-257FE27E0968}" type="pres">
      <dgm:prSet presAssocID="{2E3E11CF-1CA8-4759-B1C9-7AE67856EA0D}" presName="spacerL" presStyleCnt="0"/>
      <dgm:spPr/>
    </dgm:pt>
    <dgm:pt modelId="{7183D05E-D7B3-4E6A-88EF-AFDFBE4C93A9}" type="pres">
      <dgm:prSet presAssocID="{2E3E11CF-1CA8-4759-B1C9-7AE67856EA0D}" presName="sibTrans" presStyleLbl="sibTrans2D1" presStyleIdx="0" presStyleCnt="2" custScaleX="91643" custScaleY="16113" custLinFactNeighborX="11517" custLinFactNeighborY="-1351"/>
      <dgm:spPr>
        <a:prstGeom prst="round1Rect">
          <a:avLst/>
        </a:prstGeom>
      </dgm:spPr>
      <dgm:t>
        <a:bodyPr/>
        <a:lstStyle/>
        <a:p>
          <a:endParaRPr lang="ru-RU"/>
        </a:p>
      </dgm:t>
    </dgm:pt>
    <dgm:pt modelId="{75863D13-53DD-4A6F-977C-4DC7F6A3C517}" type="pres">
      <dgm:prSet presAssocID="{2E3E11CF-1CA8-4759-B1C9-7AE67856EA0D}" presName="spacerR" presStyleCnt="0"/>
      <dgm:spPr/>
    </dgm:pt>
    <dgm:pt modelId="{26F00F57-DBE0-4803-B685-582CE0BF695F}" type="pres">
      <dgm:prSet presAssocID="{3CEEB34D-3D66-46AA-9719-58B6BC3D4C4D}" presName="node" presStyleLbl="node1" presStyleIdx="1" presStyleCnt="3" custScaleX="140033" custLinFactNeighborX="-18254" custLinFactNeighborY="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64FB8-E176-4299-8ABC-04F6C9237ADF}" type="pres">
      <dgm:prSet presAssocID="{5545F9C6-2B3F-4CA0-96F0-F55E76C1B05C}" presName="spacerL" presStyleCnt="0"/>
      <dgm:spPr/>
    </dgm:pt>
    <dgm:pt modelId="{C9F59194-2611-4388-8F26-924DFEC37142}" type="pres">
      <dgm:prSet presAssocID="{5545F9C6-2B3F-4CA0-96F0-F55E76C1B05C}" presName="sibTrans" presStyleLbl="sibTrans2D1" presStyleIdx="1" presStyleCnt="2" custScaleX="48325"/>
      <dgm:spPr/>
      <dgm:t>
        <a:bodyPr/>
        <a:lstStyle/>
        <a:p>
          <a:endParaRPr lang="ru-RU"/>
        </a:p>
      </dgm:t>
    </dgm:pt>
    <dgm:pt modelId="{A5B5E0E8-4600-4030-B774-4BB51C108E56}" type="pres">
      <dgm:prSet presAssocID="{5545F9C6-2B3F-4CA0-96F0-F55E76C1B05C}" presName="spacerR" presStyleCnt="0"/>
      <dgm:spPr/>
    </dgm:pt>
    <dgm:pt modelId="{3FABF8A8-C6A0-410D-8A6E-73B2D081BDF5}" type="pres">
      <dgm:prSet presAssocID="{E5831E24-16CE-453A-B367-FCC276E54DC4}" presName="node" presStyleLbl="node1" presStyleIdx="2" presStyleCnt="3" custAng="0" custScaleX="13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3A0B1-305A-4CF4-9ACD-2A0C8FD0D54E}" type="presOf" srcId="{3CEEB34D-3D66-46AA-9719-58B6BC3D4C4D}" destId="{26F00F57-DBE0-4803-B685-582CE0BF695F}" srcOrd="0" destOrd="0" presId="urn:microsoft.com/office/officeart/2005/8/layout/equation1"/>
    <dgm:cxn modelId="{EC5681AC-D249-4A2A-9885-B7C917499F55}" type="presOf" srcId="{3E021DD5-1605-4354-B4EC-4D8903F1A86C}" destId="{8DDC558D-C106-435F-B448-CE6016947875}" srcOrd="0" destOrd="0" presId="urn:microsoft.com/office/officeart/2005/8/layout/equation1"/>
    <dgm:cxn modelId="{61561084-6A6C-4391-AB94-5800CA0F3A79}" type="presOf" srcId="{E5831E24-16CE-453A-B367-FCC276E54DC4}" destId="{3FABF8A8-C6A0-410D-8A6E-73B2D081BDF5}" srcOrd="0" destOrd="0" presId="urn:microsoft.com/office/officeart/2005/8/layout/equation1"/>
    <dgm:cxn modelId="{82377D3B-C2FD-4606-93A1-111FA699B939}" type="presOf" srcId="{0D3325B0-EFE7-4EDC-B236-2A6C5F8A4CC7}" destId="{47DA5C43-87F9-4041-B571-96E4641A628F}" srcOrd="0" destOrd="0" presId="urn:microsoft.com/office/officeart/2005/8/layout/equation1"/>
    <dgm:cxn modelId="{BF3EC7F0-ED83-4D30-9368-78D989F70BB3}" srcId="{3E021DD5-1605-4354-B4EC-4D8903F1A86C}" destId="{0D3325B0-EFE7-4EDC-B236-2A6C5F8A4CC7}" srcOrd="0" destOrd="0" parTransId="{C117579F-1BD2-4347-ACEC-B02F1A1287B6}" sibTransId="{2E3E11CF-1CA8-4759-B1C9-7AE67856EA0D}"/>
    <dgm:cxn modelId="{2DC2333A-F5E9-45AE-A2F1-C60E4D5603F4}" type="presOf" srcId="{5545F9C6-2B3F-4CA0-96F0-F55E76C1B05C}" destId="{C9F59194-2611-4388-8F26-924DFEC37142}" srcOrd="0" destOrd="0" presId="urn:microsoft.com/office/officeart/2005/8/layout/equation1"/>
    <dgm:cxn modelId="{19984060-35F5-471C-81A6-C1512993B04B}" srcId="{3E021DD5-1605-4354-B4EC-4D8903F1A86C}" destId="{E5831E24-16CE-453A-B367-FCC276E54DC4}" srcOrd="2" destOrd="0" parTransId="{109D1309-96EC-40C0-B841-41459867000D}" sibTransId="{8047B348-788B-449B-B67C-7F21CF0BB98E}"/>
    <dgm:cxn modelId="{AA2077D6-6B6D-48A0-9777-1DA89F7FF52F}" type="presOf" srcId="{2E3E11CF-1CA8-4759-B1C9-7AE67856EA0D}" destId="{7183D05E-D7B3-4E6A-88EF-AFDFBE4C93A9}" srcOrd="0" destOrd="0" presId="urn:microsoft.com/office/officeart/2005/8/layout/equation1"/>
    <dgm:cxn modelId="{0410F743-8EF2-42FE-BF14-A6CCC53FC4F4}" srcId="{3E021DD5-1605-4354-B4EC-4D8903F1A86C}" destId="{3CEEB34D-3D66-46AA-9719-58B6BC3D4C4D}" srcOrd="1" destOrd="0" parTransId="{413B744C-0943-41D0-8F3F-5E3871442B59}" sibTransId="{5545F9C6-2B3F-4CA0-96F0-F55E76C1B05C}"/>
    <dgm:cxn modelId="{0C2E1FB3-76FA-430D-8081-7FF4A5A2F5B4}" type="presParOf" srcId="{8DDC558D-C106-435F-B448-CE6016947875}" destId="{47DA5C43-87F9-4041-B571-96E4641A628F}" srcOrd="0" destOrd="0" presId="urn:microsoft.com/office/officeart/2005/8/layout/equation1"/>
    <dgm:cxn modelId="{038DD87D-F1F6-4990-A6AB-07B46DDD7C42}" type="presParOf" srcId="{8DDC558D-C106-435F-B448-CE6016947875}" destId="{D0F45B20-57AD-4D8B-8D76-257FE27E0968}" srcOrd="1" destOrd="0" presId="urn:microsoft.com/office/officeart/2005/8/layout/equation1"/>
    <dgm:cxn modelId="{2FE7C66E-D845-46C5-80AB-0EB628C2A99D}" type="presParOf" srcId="{8DDC558D-C106-435F-B448-CE6016947875}" destId="{7183D05E-D7B3-4E6A-88EF-AFDFBE4C93A9}" srcOrd="2" destOrd="0" presId="urn:microsoft.com/office/officeart/2005/8/layout/equation1"/>
    <dgm:cxn modelId="{48493313-1139-49DA-89E0-5CE8084555F3}" type="presParOf" srcId="{8DDC558D-C106-435F-B448-CE6016947875}" destId="{75863D13-53DD-4A6F-977C-4DC7F6A3C517}" srcOrd="3" destOrd="0" presId="urn:microsoft.com/office/officeart/2005/8/layout/equation1"/>
    <dgm:cxn modelId="{02F91263-A2FD-4695-B238-0250B46B3455}" type="presParOf" srcId="{8DDC558D-C106-435F-B448-CE6016947875}" destId="{26F00F57-DBE0-4803-B685-582CE0BF695F}" srcOrd="4" destOrd="0" presId="urn:microsoft.com/office/officeart/2005/8/layout/equation1"/>
    <dgm:cxn modelId="{EBCCCCC8-7E41-463A-9669-42B8A8374948}" type="presParOf" srcId="{8DDC558D-C106-435F-B448-CE6016947875}" destId="{34364FB8-E176-4299-8ABC-04F6C9237ADF}" srcOrd="5" destOrd="0" presId="urn:microsoft.com/office/officeart/2005/8/layout/equation1"/>
    <dgm:cxn modelId="{B7A0E522-4FDD-43A5-8315-775ECE065B63}" type="presParOf" srcId="{8DDC558D-C106-435F-B448-CE6016947875}" destId="{C9F59194-2611-4388-8F26-924DFEC37142}" srcOrd="6" destOrd="0" presId="urn:microsoft.com/office/officeart/2005/8/layout/equation1"/>
    <dgm:cxn modelId="{55AFF089-0C58-4D03-8BCE-51F9277818CA}" type="presParOf" srcId="{8DDC558D-C106-435F-B448-CE6016947875}" destId="{A5B5E0E8-4600-4030-B774-4BB51C108E56}" srcOrd="7" destOrd="0" presId="urn:microsoft.com/office/officeart/2005/8/layout/equation1"/>
    <dgm:cxn modelId="{E1549D97-6F76-49D9-93BB-6713796A27F6}" type="presParOf" srcId="{8DDC558D-C106-435F-B448-CE6016947875}" destId="{3FABF8A8-C6A0-410D-8A6E-73B2D081BDF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C43-87F9-4041-B571-96E4641A628F}">
      <dsp:nvSpPr>
        <dsp:cNvPr id="0" name=""/>
        <dsp:cNvSpPr/>
      </dsp:nvSpPr>
      <dsp:spPr>
        <a:xfrm>
          <a:off x="2803" y="448446"/>
          <a:ext cx="2141458" cy="1715815"/>
        </a:xfrm>
        <a:prstGeom prst="ellipse">
          <a:avLst/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Доходы</a:t>
          </a:r>
          <a:r>
            <a:rPr lang="ru-RU" sz="28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26 066,8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316412" y="699721"/>
        <a:ext cx="1514240" cy="1213265"/>
      </dsp:txXfrm>
    </dsp:sp>
    <dsp:sp modelId="{7183D05E-D7B3-4E6A-88EF-AFDFBE4C93A9}">
      <dsp:nvSpPr>
        <dsp:cNvPr id="0" name=""/>
        <dsp:cNvSpPr/>
      </dsp:nvSpPr>
      <dsp:spPr>
        <a:xfrm>
          <a:off x="2301431" y="1310535"/>
          <a:ext cx="912006" cy="160352"/>
        </a:xfrm>
        <a:prstGeom prst="round1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01431" y="1310535"/>
        <a:ext cx="904178" cy="160352"/>
      </dsp:txXfrm>
    </dsp:sp>
    <dsp:sp modelId="{26F00F57-DBE0-4803-B685-582CE0BF695F}">
      <dsp:nvSpPr>
        <dsp:cNvPr id="0" name=""/>
        <dsp:cNvSpPr/>
      </dsp:nvSpPr>
      <dsp:spPr>
        <a:xfrm>
          <a:off x="3311283" y="552356"/>
          <a:ext cx="2402708" cy="1715815"/>
        </a:xfrm>
        <a:prstGeom prst="ellipse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23 360,4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63151" y="803631"/>
        <a:ext cx="1698972" cy="1213265"/>
      </dsp:txXfrm>
    </dsp:sp>
    <dsp:sp modelId="{C9F59194-2611-4388-8F26-924DFEC37142}">
      <dsp:nvSpPr>
        <dsp:cNvPr id="0" name=""/>
        <dsp:cNvSpPr/>
      </dsp:nvSpPr>
      <dsp:spPr>
        <a:xfrm>
          <a:off x="5878748" y="906569"/>
          <a:ext cx="480917" cy="9951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942494" y="1111575"/>
        <a:ext cx="353425" cy="585161"/>
      </dsp:txXfrm>
    </dsp:sp>
    <dsp:sp modelId="{3FABF8A8-C6A0-410D-8A6E-73B2D081BDF5}">
      <dsp:nvSpPr>
        <dsp:cNvPr id="0" name=""/>
        <dsp:cNvSpPr/>
      </dsp:nvSpPr>
      <dsp:spPr>
        <a:xfrm>
          <a:off x="6498990" y="546248"/>
          <a:ext cx="2281382" cy="1715815"/>
        </a:xfrm>
        <a:prstGeom prst="ellipse">
          <a:avLst/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2 706,4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8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33091" y="797523"/>
        <a:ext cx="1613180" cy="121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127E2A-B116-4C06-97C5-CB0DE7D3B04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85728"/>
            <a:ext cx="6552728" cy="3349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Администрация  МО Красноозерное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сельскоЕ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поселениЕ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221086"/>
            <a:ext cx="5184576" cy="2232249"/>
          </a:xfrm>
        </p:spPr>
        <p:txBody>
          <a:bodyPr>
            <a:norm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МО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Красноозерное сельское поселение МО Приозерский район ЛО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2021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blast45.ru/uploads/publications/1545/fed7c7418dd0f5b0d055843e437c01ec4c2b23a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6912768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20812371">
            <a:off x="-535409" y="2013917"/>
            <a:ext cx="3940235" cy="107721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граждан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1020"/>
            <a:ext cx="3599924" cy="246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384864" cy="36004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115616" y="620688"/>
            <a:ext cx="7848872" cy="1080120"/>
          </a:xfrm>
          <a:prstGeom prst="round2Same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межбюджетных трансфертов, перечисляемых из местного бюджета бюджету Приозерский муниципальный  район на финансирование расходов, связанных с передачей осуществления части полномочий органов местного самоуправления МО Красноозерное  сельское поселение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67544" y="1988840"/>
            <a:ext cx="1234966" cy="2797482"/>
          </a:xfrm>
          <a:prstGeom prst="flowChartAlternate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расходов, связанных с передачей полномочий 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кассовому обслуживанию и осуществлению контроля за исполнением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458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51720" y="1986560"/>
            <a:ext cx="1440160" cy="279976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инансирование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по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обеспечения малоимущих граждан, проживающих в поселении и нуждающихся в улучшении жилищных условий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21,8тыс.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79911" y="1986560"/>
            <a:ext cx="1224137" cy="2882600"/>
          </a:xfrm>
          <a:prstGeom prst="flowChartAlternateProcess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в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коммунальной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3,0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48772" y="1956963"/>
            <a:ext cx="1267444" cy="291219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внешнего муниципального финансового контроля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14,2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1835696" y="6237312"/>
            <a:ext cx="6264696" cy="432048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566,1 тыс. рублей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0458" y="5229200"/>
            <a:ext cx="67151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на финансирование полномочий по осуществлению внутреннего муниципального финансового контроля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тыс. рублей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1941953"/>
            <a:ext cx="1440160" cy="29197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полномочий 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подготовки документов по градостроительным планам и внесению изменений в правила землепользования и застройки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48,1 тыс. 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600" dirty="0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2555776" y="810910"/>
            <a:ext cx="6696744" cy="3050138"/>
          </a:xfrm>
          <a:prstGeom prst="flowChartPreparation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исполнен с профицитом 2706,4 тыс. 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59" y="3752469"/>
            <a:ext cx="4261473" cy="334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046" y="3574213"/>
            <a:ext cx="4090771" cy="346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910"/>
            <a:ext cx="3987130" cy="3164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49782"/>
              </p:ext>
            </p:extLst>
          </p:nvPr>
        </p:nvGraphicFramePr>
        <p:xfrm>
          <a:off x="179512" y="364502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75656" y="476672"/>
            <a:ext cx="6840760" cy="1224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Фактическое исполнение бюджета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id-50d6436371366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648" y="1772816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772816"/>
            <a:ext cx="27363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548680"/>
            <a:ext cx="669674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доходной части бюджета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555776" y="1700808"/>
            <a:ext cx="4536504" cy="864096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всего -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26 066,8тыс.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1298406">
            <a:off x="1052494" y="2564030"/>
            <a:ext cx="3088364" cy="14172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16 643,7тыс.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963609">
            <a:off x="193747" y="3544121"/>
            <a:ext cx="2272710" cy="1661421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доходы-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16 218,5тыс.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707477">
            <a:off x="5046372" y="2624075"/>
            <a:ext cx="3803785" cy="14658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9 423,1тыс.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79712" y="4149080"/>
            <a:ext cx="2016224" cy="1656184"/>
          </a:xfrm>
          <a:prstGeom prst="ellipse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425,2тыс.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38222">
            <a:off x="3933822" y="4025457"/>
            <a:ext cx="2519377" cy="1519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2073,9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1106435">
            <a:off x="5714422" y="4111661"/>
            <a:ext cx="1659749" cy="1261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156,5 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877200">
            <a:off x="6874415" y="3796836"/>
            <a:ext cx="2304819" cy="1297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2164,6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19664982">
            <a:off x="6300191" y="5126605"/>
            <a:ext cx="1584176" cy="9144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5028,1тыс. рублей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766331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9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576064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275" y="764352"/>
            <a:ext cx="1905442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91985" y="2348880"/>
            <a:ext cx="8041703" cy="329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mi-i-kredit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28803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oney-coi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068960"/>
            <a:ext cx="27773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188640"/>
            <a:ext cx="4464496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07904" y="1268760"/>
            <a:ext cx="4968552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 бюджетам сельских поселений на выравнивание бюджетной обеспеченности 2073,9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39952" y="1988840"/>
            <a:ext cx="5004048" cy="72008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5028,1тыс.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91880" y="2852936"/>
            <a:ext cx="3240360" cy="93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156,5тыс.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115616" y="3933056"/>
            <a:ext cx="5018856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2164,6 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093758" cy="642894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МО Красноозерное сельское поселение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2214554"/>
            <a:ext cx="9001156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МО Красноозерное сельское поселение МО Приозерский муниципальный район ЛО в 2021 году 23 360,4тыс.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854793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64289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МО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Красноозерное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сельское поселение</a:t>
            </a:r>
            <a:endParaRPr lang="ru-RU" sz="1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475656" y="857232"/>
            <a:ext cx="7168310" cy="1500198"/>
          </a:xfrm>
          <a:prstGeom prst="flowChartPredefinedProcess">
            <a:avLst/>
          </a:prstGeom>
          <a:ln/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 и исполнение бюджета МО </a:t>
            </a:r>
            <a:r>
              <a:rPr lang="ru-RU" sz="1600" b="1" dirty="0" err="1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Корасноозерное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сельское </a:t>
            </a:r>
            <a:r>
              <a:rPr lang="ru-RU" sz="16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поселение МО Приозерский муниципальный район ЛО на основе муниципальных программ МО Красноозерное сельское поселение</a:t>
            </a:r>
            <a:endParaRPr lang="ru-RU" sz="1600" b="1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306896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763688" y="2636912"/>
            <a:ext cx="6984776" cy="214314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МО Красноозерное сельское поселение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 сформирован и исполнен в программной структуре расходов на основе утвержденных Администрацией МО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Красноозерное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сельское поселение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4929198"/>
            <a:ext cx="6891108" cy="1428760"/>
          </a:xfrm>
          <a:prstGeom prst="flowChartInternalStora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реализацию исполнений мероприятий муниципальных программ направлено 16083,4тыс. рублей или 43,3% всех расходов  бюджета МО Красноозерное сельское поселение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0"/>
            <a:ext cx="1428760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463729" y="4464045"/>
            <a:ext cx="350048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по программам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1855" y="1719528"/>
            <a:ext cx="6983909" cy="4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5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4365</TotalTime>
  <Words>427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Arimo</vt:lpstr>
      <vt:lpstr>Calibri</vt:lpstr>
      <vt:lpstr>Times New Roman</vt:lpstr>
      <vt:lpstr>Tw Cen MT</vt:lpstr>
      <vt:lpstr>Wingdings</vt:lpstr>
      <vt:lpstr>Wingdings 2</vt:lpstr>
      <vt:lpstr>Обычная</vt:lpstr>
      <vt:lpstr>Администрация  МО Красноозерное сельскоЕ поселениЕ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</vt:lpstr>
      <vt:lpstr>Презентация PowerPoint</vt:lpstr>
      <vt:lpstr>Администрация МО Красноозерное сельское поселение</vt:lpstr>
      <vt:lpstr>АдминистрацАдминистрация  МО Красноозерное   сельское поселение</vt:lpstr>
      <vt:lpstr>Исполнение по программам</vt:lpstr>
      <vt:lpstr>Администрация МО Красноозерное сельское поселение</vt:lpstr>
      <vt:lpstr>Администрация МО Красноозерное сельское поселение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Администратор</cp:lastModifiedBy>
  <cp:revision>482</cp:revision>
  <dcterms:created xsi:type="dcterms:W3CDTF">2015-04-24T11:57:16Z</dcterms:created>
  <dcterms:modified xsi:type="dcterms:W3CDTF">2022-09-22T11:42:50Z</dcterms:modified>
</cp:coreProperties>
</file>